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8" r:id="rId3"/>
    <p:sldId id="257" r:id="rId4"/>
    <p:sldId id="263" r:id="rId5"/>
    <p:sldId id="266" r:id="rId6"/>
    <p:sldId id="264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94662"/>
  </p:normalViewPr>
  <p:slideViewPr>
    <p:cSldViewPr snapToGrid="0" snapToObjects="1">
      <p:cViewPr varScale="1">
        <p:scale>
          <a:sx n="121" d="100"/>
          <a:sy n="121" d="100"/>
        </p:scale>
        <p:origin x="12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pPr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1716901"/>
          </a:xfrm>
          <a:solidFill>
            <a:schemeClr val="bg1"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County:</a:t>
            </a:r>
          </a:p>
          <a:p>
            <a:pPr algn="ctr"/>
            <a:r>
              <a:rPr lang="en-US" sz="2400" b="1" dirty="0"/>
              <a:t>How do I increase the Value of my Home?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E09B2-BB99-114C-9CE6-14F2055B9F93}"/>
              </a:ext>
            </a:extLst>
          </p:cNvPr>
          <p:cNvSpPr txBox="1"/>
          <p:nvPr/>
        </p:nvSpPr>
        <p:spPr>
          <a:xfrm>
            <a:off x="3540126" y="6044888"/>
            <a:ext cx="5792721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/>
              <a:t>By: Tim Mango and Pablo </a:t>
            </a:r>
            <a:r>
              <a:rPr lang="en-US" sz="2800" b="1" dirty="0" err="1"/>
              <a:t>Salcedo</a:t>
            </a:r>
            <a:endParaRPr lang="en-US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6885"/>
            <a:ext cx="12192000" cy="4568513"/>
          </a:xfrm>
          <a:prstGeom prst="rect">
            <a:avLst/>
          </a:prstGeom>
          <a:solidFill>
            <a:schemeClr val="bg1"/>
          </a:solidFill>
          <a:ln w="76200" cmpd="sng">
            <a:solidFill>
              <a:schemeClr val="bg1">
                <a:lumMod val="75000"/>
              </a:schemeClr>
            </a:solidFill>
          </a:ln>
          <a:effectLst>
            <a:glow rad="101600">
              <a:schemeClr val="tx1"/>
            </a:glow>
          </a:effectLst>
        </p:spPr>
      </p:pic>
    </p:spTree>
    <p:extLst>
      <p:ext uri="{BB962C8B-B14F-4D97-AF65-F5344CB8AC3E}">
        <p14:creationId xmlns:p14="http://schemas.microsoft.com/office/powerpoint/2010/main" val="27534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626522"/>
            <a:ext cx="5775158" cy="4351338"/>
          </a:xfrm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Variables with null values</a:t>
            </a:r>
          </a:p>
          <a:p>
            <a:pPr lvl="1"/>
            <a:r>
              <a:rPr lang="en-US" sz="2400" dirty="0"/>
              <a:t>Waterfront View,  Year of Home Renovation, Home View Grade.</a:t>
            </a:r>
          </a:p>
          <a:p>
            <a:pPr lvl="1"/>
            <a:r>
              <a:rPr lang="en-US" sz="2400" dirty="0"/>
              <a:t>Basement Square Footage had “?” values.</a:t>
            </a:r>
          </a:p>
          <a:p>
            <a:r>
              <a:rPr lang="en-US" sz="2400" dirty="0"/>
              <a:t>Correlation with target variable</a:t>
            </a:r>
          </a:p>
          <a:p>
            <a:pPr lvl="1"/>
            <a:r>
              <a:rPr lang="en-US" sz="2400" dirty="0"/>
              <a:t>Home Price showed strong correlation with the variables Number of Bedrooms</a:t>
            </a:r>
            <a:r>
              <a:rPr lang="en-US" sz="2400" i="1" dirty="0"/>
              <a:t>, </a:t>
            </a:r>
            <a:r>
              <a:rPr lang="en-US" sz="2400" dirty="0"/>
              <a:t>King’s County Grade</a:t>
            </a:r>
            <a:r>
              <a:rPr lang="en-US" sz="2400" i="1" dirty="0"/>
              <a:t>,  </a:t>
            </a:r>
            <a:r>
              <a:rPr lang="en-US" sz="2400" dirty="0"/>
              <a:t>Home Square Footage, and Number of Bathrooms.</a:t>
            </a:r>
          </a:p>
          <a:p>
            <a:pPr lvl="1"/>
            <a:r>
              <a:rPr lang="en-US" sz="2400" dirty="0"/>
              <a:t>Home Price had negative correlation with Home Condition.</a:t>
            </a:r>
            <a:endParaRPr lang="en-US" sz="2400" i="1" dirty="0"/>
          </a:p>
          <a:p>
            <a:pPr lvl="1"/>
            <a:r>
              <a:rPr lang="en-US" sz="2400" dirty="0"/>
              <a:t>High level of inter correlation among several explanatory variables.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926" y="1626522"/>
            <a:ext cx="4914678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3039391" y="603250"/>
            <a:ext cx="681906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b="1" dirty="0"/>
              <a:t>Data Cleaning and Exploration</a:t>
            </a:r>
          </a:p>
        </p:txBody>
      </p:sp>
    </p:spTree>
    <p:extLst>
      <p:ext uri="{BB962C8B-B14F-4D97-AF65-F5344CB8AC3E}">
        <p14:creationId xmlns:p14="http://schemas.microsoft.com/office/powerpoint/2010/main" val="2138033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9-05-10 at 10.53.27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731250" cy="685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731250" y="-15875"/>
            <a:ext cx="3460750" cy="6207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fontAlgn="t"/>
            <a:endParaRPr lang="en-US" b="1" dirty="0">
              <a:solidFill>
                <a:srgbClr val="000000"/>
              </a:solidFill>
            </a:endParaRPr>
          </a:p>
          <a:p>
            <a:pPr fontAlgn="t"/>
            <a:endParaRPr lang="en-US" b="1" dirty="0">
              <a:solidFill>
                <a:srgbClr val="000000"/>
              </a:solidFill>
            </a:endParaRPr>
          </a:p>
          <a:p>
            <a:pPr fontAlgn="t"/>
            <a:endParaRPr lang="en-US" b="1" dirty="0">
              <a:solidFill>
                <a:srgbClr val="000000"/>
              </a:solidFill>
            </a:endParaRPr>
          </a:p>
          <a:p>
            <a:pPr fontAlgn="t"/>
            <a:r>
              <a:rPr lang="en-US" b="1" dirty="0">
                <a:solidFill>
                  <a:srgbClr val="000000"/>
                </a:solidFill>
              </a:rPr>
              <a:t>King’s County Grade</a:t>
            </a:r>
            <a:endParaRPr lang="en-US" dirty="0"/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The overall grade given to the housing unit, based on King County grading system.</a:t>
            </a:r>
          </a:p>
          <a:p>
            <a:pPr fontAlgn="t"/>
            <a:endParaRPr lang="en-US" sz="2000" dirty="0"/>
          </a:p>
          <a:p>
            <a:pPr fontAlgn="t"/>
            <a:r>
              <a:rPr lang="en-US" b="1" dirty="0">
                <a:solidFill>
                  <a:srgbClr val="000000"/>
                </a:solidFill>
              </a:rPr>
              <a:t>Neighbors Home Sq. Footage</a:t>
            </a:r>
            <a:endParaRPr lang="en-US" dirty="0"/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The square footage of interior housing living space for the nearest 15 neighbors.</a:t>
            </a:r>
          </a:p>
          <a:p>
            <a:pPr fontAlgn="t"/>
            <a:endParaRPr lang="en-US" sz="2000" dirty="0"/>
          </a:p>
          <a:p>
            <a:pPr fontAlgn="t"/>
            <a:r>
              <a:rPr lang="en-US" b="1" dirty="0">
                <a:solidFill>
                  <a:srgbClr val="000000"/>
                </a:solidFill>
              </a:rPr>
              <a:t>Home Age</a:t>
            </a:r>
            <a:endParaRPr lang="en-US" dirty="0"/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The number of years since </a:t>
            </a:r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the year of home construction.</a:t>
            </a:r>
            <a:endParaRPr lang="en-US" sz="2000" dirty="0"/>
          </a:p>
          <a:p>
            <a:pPr fontAlgn="t"/>
            <a:endParaRPr lang="en-US" b="1" dirty="0">
              <a:solidFill>
                <a:srgbClr val="000000"/>
              </a:solidFill>
            </a:endParaRPr>
          </a:p>
          <a:p>
            <a:pPr fontAlgn="t"/>
            <a:r>
              <a:rPr lang="en-US" b="1" dirty="0">
                <a:solidFill>
                  <a:srgbClr val="000000"/>
                </a:solidFill>
              </a:rPr>
              <a:t>View Grade</a:t>
            </a:r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Grade of scenic view from </a:t>
            </a:r>
          </a:p>
          <a:p>
            <a:pPr fontAlgn="t"/>
            <a:r>
              <a:rPr lang="en-US" sz="2000" dirty="0">
                <a:solidFill>
                  <a:srgbClr val="000000"/>
                </a:solidFill>
              </a:rPr>
              <a:t>home(0-4).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077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5-08 at 11.49.47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" y="206375"/>
            <a:ext cx="11509375" cy="5937250"/>
          </a:xfrm>
          <a:prstGeom prst="rect">
            <a:avLst/>
          </a:prstGeom>
        </p:spPr>
      </p:pic>
      <p:pic>
        <p:nvPicPr>
          <p:cNvPr id="5" name="Picture 4" descr="Screen Shot 2019-05-08 at 11.49.55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2292350"/>
            <a:ext cx="127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379000"/>
              </p:ext>
            </p:extLst>
          </p:nvPr>
        </p:nvGraphicFramePr>
        <p:xfrm>
          <a:off x="603250" y="2044700"/>
          <a:ext cx="4097338" cy="3601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Variable Name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Significance Level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Home Square Footage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Number of 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Number of 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King’s County 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Neighbor’s Sq.</a:t>
                      </a:r>
                      <a:r>
                        <a:rPr lang="en-US" baseline="0" dirty="0"/>
                        <a:t> Footage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Home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View</a:t>
                      </a:r>
                      <a:r>
                        <a:rPr lang="en-US" baseline="0" dirty="0"/>
                        <a:t> 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Relevant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Zip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Relevant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168406"/>
              </p:ext>
            </p:extLst>
          </p:nvPr>
        </p:nvGraphicFramePr>
        <p:xfrm>
          <a:off x="6821488" y="5461000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:a16="http://schemas.microsoft.com/office/drawing/2014/main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R-squared: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0.819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600912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64BF077-8684-7444-9AF6-B4A4ADBCA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1135" y="1879420"/>
            <a:ext cx="4965541" cy="348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794749" y="1304649"/>
            <a:ext cx="3431729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/>
              <a:t>Our housing price prediction missed by an average of $83,079.</a:t>
            </a:r>
          </a:p>
        </p:txBody>
      </p:sp>
      <p:sp>
        <p:nvSpPr>
          <p:cNvPr id="9" name="Rectangle 8"/>
          <p:cNvSpPr/>
          <p:nvPr/>
        </p:nvSpPr>
        <p:spPr>
          <a:xfrm>
            <a:off x="8760271" y="412750"/>
            <a:ext cx="3431729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/>
              <a:t>Tested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94749" y="3365500"/>
            <a:ext cx="3397251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93.1% of rows kept.  Analysis has 79 variables with 20,107 rows,  no missing values.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616FE0-2C4E-E84C-9089-32CFF52CB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" y="227088"/>
            <a:ext cx="8191057" cy="566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377598"/>
              </p:ext>
            </p:extLst>
          </p:nvPr>
        </p:nvGraphicFramePr>
        <p:xfrm>
          <a:off x="1451579" y="873125"/>
          <a:ext cx="9603275" cy="47609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0997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5293304">
                  <a:extLst>
                    <a:ext uri="{9D8B030D-6E8A-4147-A177-3AD203B41FA5}">
                      <a16:colId xmlns:a16="http://schemas.microsoft.com/office/drawing/2014/main" val="2688126560"/>
                    </a:ext>
                  </a:extLst>
                </a:gridCol>
              </a:tblGrid>
              <a:tr h="49367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 Variable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Regression Coefficient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493678">
                <a:tc>
                  <a:txBody>
                    <a:bodyPr/>
                    <a:lstStyle/>
                    <a:p>
                      <a:r>
                        <a:rPr lang="en-US" sz="2400" dirty="0"/>
                        <a:t>Home</a:t>
                      </a:r>
                      <a:r>
                        <a:rPr lang="en-US" sz="2400" baseline="0" dirty="0"/>
                        <a:t> Square Footage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dirty="0">
                          <a:effectLst/>
                        </a:rPr>
                        <a:t>$89.10 </a:t>
                      </a:r>
                      <a:r>
                        <a:rPr lang="en-US" sz="2400" b="0" dirty="0">
                          <a:effectLst/>
                        </a:rPr>
                        <a:t>per</a:t>
                      </a:r>
                      <a:r>
                        <a:rPr lang="en-US" sz="2400" b="0" baseline="0" dirty="0">
                          <a:effectLst/>
                        </a:rPr>
                        <a:t> s</a:t>
                      </a:r>
                      <a:r>
                        <a:rPr lang="en-US" sz="2400" dirty="0">
                          <a:effectLst/>
                        </a:rPr>
                        <a:t>quare</a:t>
                      </a:r>
                      <a:r>
                        <a:rPr lang="en-US" sz="2400" baseline="0" dirty="0">
                          <a:effectLst/>
                        </a:rPr>
                        <a:t> foot</a:t>
                      </a:r>
                      <a:endParaRPr lang="en-US" sz="2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/>
                        <a:t>Number</a:t>
                      </a:r>
                      <a:r>
                        <a:rPr lang="en-US" sz="2400" baseline="0" dirty="0"/>
                        <a:t> of Bathrooms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$10,483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1217287">
                <a:tc>
                  <a:txBody>
                    <a:bodyPr/>
                    <a:lstStyle/>
                    <a:p>
                      <a:r>
                        <a:rPr lang="en-US" sz="2400" dirty="0"/>
                        <a:t>King’s County</a:t>
                      </a:r>
                      <a:r>
                        <a:rPr lang="en-US" sz="2400" baseline="0" dirty="0"/>
                        <a:t> Grade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$46,443</a:t>
                      </a:r>
                      <a:r>
                        <a:rPr lang="en-US" sz="2400" b="1" i="0" u="none" strike="noStrike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increase of house grade in </a:t>
                      </a: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/>
                        <a:t>Neighbor Home Square Footage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$38.10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 increase</a:t>
                      </a:r>
                      <a:r>
                        <a:rPr lang="en-US" sz="2400" b="0" i="0" u="none" strike="noStrike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average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neighbor’s home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/>
                        <a:t>Best</a:t>
                      </a:r>
                      <a:r>
                        <a:rPr lang="en-US" sz="2400" baseline="0" dirty="0"/>
                        <a:t> View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$173,643</a:t>
                      </a:r>
                      <a:r>
                        <a:rPr lang="en-US" sz="2400" b="0" i="0" u="none" strike="noStrike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additional home value compared to worst view home.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757627" y="0"/>
            <a:ext cx="229574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8403589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3201</TotalTime>
  <Words>298</Words>
  <Application>Microsoft Macintosh PowerPoint</Application>
  <PresentationFormat>Widescreen</PresentationFormat>
  <Paragraphs>66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Helvetica Neue</vt:lpstr>
      <vt:lpstr>Gallery</vt:lpstr>
      <vt:lpstr>PowerPoint Presentation</vt:lpstr>
      <vt:lpstr>PowerPoint Presentation</vt:lpstr>
      <vt:lpstr>PowerPoint Presentation</vt:lpstr>
      <vt:lpstr>PowerPoint Presentation</vt:lpstr>
      <vt:lpstr>Linear Regression Model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pablo salcedo</cp:lastModifiedBy>
  <cp:revision>32</cp:revision>
  <dcterms:created xsi:type="dcterms:W3CDTF">2019-05-10T15:55:19Z</dcterms:created>
  <dcterms:modified xsi:type="dcterms:W3CDTF">2019-05-10T21:20:41Z</dcterms:modified>
</cp:coreProperties>
</file>

<file path=docProps/thumbnail.jpeg>
</file>